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83" r:id="rId5"/>
    <p:sldId id="274" r:id="rId6"/>
    <p:sldId id="262" r:id="rId7"/>
    <p:sldId id="276" r:id="rId8"/>
    <p:sldId id="284" r:id="rId9"/>
    <p:sldId id="263" r:id="rId10"/>
    <p:sldId id="264" r:id="rId11"/>
    <p:sldId id="271" r:id="rId12"/>
    <p:sldId id="272" r:id="rId13"/>
    <p:sldId id="265" r:id="rId14"/>
    <p:sldId id="266" r:id="rId15"/>
    <p:sldId id="267" r:id="rId16"/>
    <p:sldId id="268" r:id="rId17"/>
    <p:sldId id="269" r:id="rId18"/>
    <p:sldId id="286" r:id="rId19"/>
    <p:sldId id="270" r:id="rId20"/>
    <p:sldId id="287" r:id="rId21"/>
    <p:sldId id="275" r:id="rId22"/>
    <p:sldId id="288" r:id="rId23"/>
    <p:sldId id="277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E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52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bysurf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6354764"/>
            <a:ext cx="145626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1" descr="logo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3" y="5745164"/>
            <a:ext cx="2937933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4133" y="914401"/>
            <a:ext cx="9550400" cy="1470025"/>
          </a:xfrm>
        </p:spPr>
        <p:txBody>
          <a:bodyPr anchor="b">
            <a:normAutofit/>
          </a:bodyPr>
          <a:lstStyle>
            <a:lvl1pPr>
              <a:lnSpc>
                <a:spcPts val="44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4133" y="2517776"/>
            <a:ext cx="8839200" cy="1139825"/>
          </a:xfrm>
        </p:spPr>
        <p:txBody>
          <a:bodyPr>
            <a:normAutofit/>
          </a:bodyPr>
          <a:lstStyle>
            <a:lvl1pPr marL="0" indent="0" algn="l">
              <a:lnSpc>
                <a:spcPts val="21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223521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ysurf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6354764"/>
            <a:ext cx="145626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logo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3" y="5745164"/>
            <a:ext cx="2937933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1143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1600201"/>
            <a:ext cx="11073600" cy="373380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25793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bysurf1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6354763"/>
            <a:ext cx="1454149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3" descr="logo1.tif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5745163"/>
            <a:ext cx="2935816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1143000"/>
          </a:xfrm>
        </p:spPr>
        <p:txBody>
          <a:bodyPr/>
          <a:lstStyle>
            <a:lvl1pPr>
              <a:defRPr>
                <a:solidFill>
                  <a:srgbClr val="00AF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1600201"/>
            <a:ext cx="11073600" cy="3733800"/>
          </a:xfrm>
        </p:spPr>
        <p:txBody>
          <a:bodyPr/>
          <a:lstStyle>
            <a:lvl1pPr>
              <a:buClr>
                <a:srgbClr val="00AFEA"/>
              </a:buClr>
              <a:defRPr/>
            </a:lvl1pPr>
            <a:lvl2pPr>
              <a:buClr>
                <a:srgbClr val="00AFEA"/>
              </a:buClr>
              <a:defRPr/>
            </a:lvl2pPr>
            <a:lvl3pPr>
              <a:buClr>
                <a:srgbClr val="00AFEA"/>
              </a:buClr>
              <a:defRPr/>
            </a:lvl3pPr>
            <a:lvl4pPr>
              <a:buClr>
                <a:srgbClr val="00AFEA"/>
              </a:buClr>
              <a:defRPr/>
            </a:lvl4pPr>
            <a:lvl5pPr>
              <a:buClr>
                <a:srgbClr val="00AFE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52384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1143000"/>
          </a:xfrm>
        </p:spPr>
        <p:txBody>
          <a:bodyPr/>
          <a:lstStyle>
            <a:lvl1pPr>
              <a:defRPr>
                <a:solidFill>
                  <a:srgbClr val="00AF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1600201"/>
            <a:ext cx="11073600" cy="4800599"/>
          </a:xfrm>
        </p:spPr>
        <p:txBody>
          <a:bodyPr/>
          <a:lstStyle>
            <a:lvl1pPr>
              <a:buClr>
                <a:srgbClr val="00AFEA"/>
              </a:buClr>
              <a:defRPr/>
            </a:lvl1pPr>
            <a:lvl2pPr>
              <a:buClr>
                <a:srgbClr val="00AFEA"/>
              </a:buClr>
              <a:defRPr/>
            </a:lvl2pPr>
            <a:lvl3pPr>
              <a:buClr>
                <a:srgbClr val="00AFEA"/>
              </a:buClr>
              <a:defRPr/>
            </a:lvl3pPr>
            <a:lvl4pPr>
              <a:buClr>
                <a:srgbClr val="00AFEA"/>
              </a:buClr>
              <a:defRPr/>
            </a:lvl4pPr>
            <a:lvl5pPr>
              <a:buClr>
                <a:srgbClr val="00AFE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926456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logo1.tif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200" y="25400"/>
            <a:ext cx="182033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1143000"/>
          </a:xfrm>
        </p:spPr>
        <p:txBody>
          <a:bodyPr/>
          <a:lstStyle>
            <a:lvl1pPr>
              <a:defRPr>
                <a:solidFill>
                  <a:srgbClr val="00AF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1600201"/>
            <a:ext cx="11073600" cy="3733800"/>
          </a:xfrm>
        </p:spPr>
        <p:txBody>
          <a:bodyPr/>
          <a:lstStyle>
            <a:lvl1pPr>
              <a:buClr>
                <a:srgbClr val="00AFEA"/>
              </a:buClr>
              <a:defRPr/>
            </a:lvl1pPr>
            <a:lvl2pPr>
              <a:buClr>
                <a:srgbClr val="00AFEA"/>
              </a:buClr>
              <a:defRPr/>
            </a:lvl2pPr>
            <a:lvl3pPr>
              <a:buClr>
                <a:srgbClr val="00AFEA"/>
              </a:buClr>
              <a:defRPr/>
            </a:lvl3pPr>
            <a:lvl4pPr>
              <a:buClr>
                <a:srgbClr val="00AFEA"/>
              </a:buClr>
              <a:defRPr/>
            </a:lvl4pPr>
            <a:lvl5pPr>
              <a:buClr>
                <a:srgbClr val="00AFE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33477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1143000"/>
          </a:xfrm>
        </p:spPr>
        <p:txBody>
          <a:bodyPr/>
          <a:lstStyle>
            <a:lvl1pPr>
              <a:defRPr>
                <a:solidFill>
                  <a:srgbClr val="00AF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1600201"/>
            <a:ext cx="11073600" cy="3733800"/>
          </a:xfrm>
        </p:spPr>
        <p:txBody>
          <a:bodyPr/>
          <a:lstStyle>
            <a:lvl1pPr>
              <a:buClr>
                <a:srgbClr val="00AFEA"/>
              </a:buClr>
              <a:defRPr/>
            </a:lvl1pPr>
            <a:lvl2pPr>
              <a:buClr>
                <a:srgbClr val="00AFEA"/>
              </a:buClr>
              <a:defRPr/>
            </a:lvl2pPr>
            <a:lvl3pPr>
              <a:buClr>
                <a:srgbClr val="00AFEA"/>
              </a:buClr>
              <a:defRPr/>
            </a:lvl3pPr>
            <a:lvl4pPr>
              <a:buClr>
                <a:srgbClr val="00AFEA"/>
              </a:buClr>
              <a:defRPr/>
            </a:lvl4pPr>
            <a:lvl5pPr>
              <a:buClr>
                <a:srgbClr val="00AFE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52102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logo1.tif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84" y="6494463"/>
            <a:ext cx="182033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1143000"/>
          </a:xfrm>
        </p:spPr>
        <p:txBody>
          <a:bodyPr/>
          <a:lstStyle>
            <a:lvl1pPr>
              <a:defRPr>
                <a:solidFill>
                  <a:srgbClr val="00AFE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1600201"/>
            <a:ext cx="11073600" cy="3733800"/>
          </a:xfrm>
        </p:spPr>
        <p:txBody>
          <a:bodyPr/>
          <a:lstStyle>
            <a:lvl1pPr>
              <a:buClr>
                <a:srgbClr val="00AFEA"/>
              </a:buClr>
              <a:defRPr/>
            </a:lvl1pPr>
            <a:lvl2pPr>
              <a:buClr>
                <a:srgbClr val="00AFEA"/>
              </a:buClr>
              <a:defRPr/>
            </a:lvl2pPr>
            <a:lvl3pPr>
              <a:buClr>
                <a:srgbClr val="00AFEA"/>
              </a:buClr>
              <a:defRPr/>
            </a:lvl3pPr>
            <a:lvl4pPr>
              <a:buClr>
                <a:srgbClr val="00AFEA"/>
              </a:buClr>
              <a:defRPr/>
            </a:lvl4pPr>
            <a:lvl5pPr>
              <a:buClr>
                <a:srgbClr val="00AFE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1172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800" y="274638"/>
            <a:ext cx="1076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/>
              <a:t>Klik om de stijl te bewerken</a:t>
            </a:r>
            <a:endParaRPr lang="en-U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12800" y="1600200"/>
            <a:ext cx="107696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/>
              <a:t>Klik om de modelstijlen te bewerken</a:t>
            </a:r>
          </a:p>
          <a:p>
            <a:pPr lvl="1"/>
            <a:r>
              <a:rPr lang="nl-NL" altLang="en-US"/>
              <a:t>Tweede niveau</a:t>
            </a:r>
          </a:p>
          <a:p>
            <a:pPr lvl="2"/>
            <a:r>
              <a:rPr lang="nl-NL" altLang="en-US"/>
              <a:t>Derde niveau</a:t>
            </a:r>
          </a:p>
          <a:p>
            <a:pPr lvl="3"/>
            <a:r>
              <a:rPr lang="nl-NL" altLang="en-US"/>
              <a:t>Vierde niveau</a:t>
            </a:r>
          </a:p>
          <a:p>
            <a:pPr lvl="4"/>
            <a:r>
              <a:rPr lang="nl-NL" altLang="en-US"/>
              <a:t>Vijfde niveau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30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>
    <p:cut/>
  </p:transition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Bold" pitchFamily="34" charset="0"/>
          <a:ea typeface="Arial Bold" pitchFamily="34" charset="0"/>
          <a:cs typeface="Arial Bold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0092D2"/>
        </a:buClr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0092D2"/>
        </a:buClr>
        <a:buFont typeface="Arial" panose="020B0604020202020204" pitchFamily="34" charset="0"/>
        <a:buChar char="–"/>
        <a:defRPr sz="28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92D2"/>
        </a:buClr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92D2"/>
        </a:buClr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92D2"/>
        </a:buClr>
        <a:buFont typeface="Arial" panose="020B0604020202020204" pitchFamily="34" charset="0"/>
        <a:buChar char="»"/>
        <a:defRPr sz="2000" b="1" kern="1200">
          <a:solidFill>
            <a:schemeClr val="tx1"/>
          </a:solidFill>
          <a:latin typeface="Arial Bold"/>
          <a:ea typeface="Arial Bold" pitchFamily="34" charset="0"/>
          <a:cs typeface="Arial Bol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wmf"/><Relationship Id="rId4" Type="http://schemas.openxmlformats.org/officeDocument/2006/relationships/image" Target="../media/image49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 Salient </a:t>
            </a:r>
            <a:r>
              <a:rPr lang="en-US" dirty="0"/>
              <a:t>Regions Detector </a:t>
            </a:r>
            <a:br>
              <a:rPr lang="en-US" dirty="0"/>
            </a:br>
            <a:r>
              <a:rPr lang="en-US" dirty="0"/>
              <a:t>for Structured Scenes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4133" y="2517777"/>
            <a:ext cx="4600012" cy="938346"/>
          </a:xfrm>
        </p:spPr>
        <p:txBody>
          <a:bodyPr/>
          <a:lstStyle/>
          <a:p>
            <a:r>
              <a:rPr lang="en-US" dirty="0"/>
              <a:t>Elena Ranguelova</a:t>
            </a:r>
          </a:p>
          <a:p>
            <a:r>
              <a:rPr lang="en-US" dirty="0"/>
              <a:t>Netherlands eScience Center</a:t>
            </a:r>
          </a:p>
        </p:txBody>
      </p:sp>
    </p:spTree>
    <p:extLst>
      <p:ext uri="{BB962C8B-B14F-4D97-AF65-F5344CB8AC3E}">
        <p14:creationId xmlns:p14="http://schemas.microsoft.com/office/powerpoint/2010/main" val="910432961"/>
      </p:ext>
    </p:extLst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639762"/>
          </a:xfrm>
        </p:spPr>
        <p:txBody>
          <a:bodyPr/>
          <a:lstStyle/>
          <a:p>
            <a:r>
              <a:rPr lang="en-US" dirty="0"/>
              <a:t>Morphology-based</a:t>
            </a:r>
            <a:r>
              <a:rPr lang="nl-NL" dirty="0"/>
              <a:t> detectors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914400"/>
            <a:ext cx="11073600" cy="5294376"/>
          </a:xfrm>
        </p:spPr>
        <p:txBody>
          <a:bodyPr/>
          <a:lstStyle/>
          <a:p>
            <a:r>
              <a:rPr lang="en-US" dirty="0"/>
              <a:t>Binary</a:t>
            </a:r>
          </a:p>
          <a:p>
            <a:r>
              <a:rPr lang="en-US" dirty="0"/>
              <a:t>Color </a:t>
            </a:r>
            <a:r>
              <a:rPr lang="en-US" dirty="0">
                <a:sym typeface="Wingdings" panose="05000000000000000000" pitchFamily="2" charset="2"/>
              </a:rPr>
              <a:t> Gray  Binary </a:t>
            </a:r>
          </a:p>
          <a:p>
            <a:pPr lvl="1"/>
            <a:r>
              <a:rPr lang="en-US" dirty="0"/>
              <a:t>MSSR = Morphology-based Stable Salient Regions</a:t>
            </a:r>
          </a:p>
          <a:p>
            <a:pPr lvl="2"/>
            <a:r>
              <a:rPr lang="en-US" dirty="0"/>
              <a:t>Thresholding like in MSER; Binary saliency; Accumulating saliency evidence</a:t>
            </a:r>
          </a:p>
          <a:p>
            <a:pPr lvl="2"/>
            <a:r>
              <a:rPr lang="en-US" dirty="0"/>
              <a:t>Only holes and islands ~ MSER+ and MSER- regions</a:t>
            </a:r>
          </a:p>
          <a:p>
            <a:pPr lvl="1"/>
            <a:r>
              <a:rPr lang="en-US" dirty="0"/>
              <a:t>MSSRA = MSSR All</a:t>
            </a:r>
          </a:p>
          <a:p>
            <a:pPr lvl="2"/>
            <a:r>
              <a:rPr lang="en-US" dirty="0"/>
              <a:t>All saliency types (holes, islands, indentations, protrusions)</a:t>
            </a:r>
          </a:p>
          <a:p>
            <a:pPr lvl="1"/>
            <a:r>
              <a:rPr lang="en-US" dirty="0"/>
              <a:t>DMSR = Data-driven Morphology-based Salient Regions</a:t>
            </a:r>
          </a:p>
          <a:p>
            <a:pPr lvl="2"/>
            <a:r>
              <a:rPr lang="en-US" dirty="0"/>
              <a:t>Single threshold from data-driven binarization</a:t>
            </a:r>
          </a:p>
          <a:p>
            <a:pPr lvl="1"/>
            <a:r>
              <a:rPr lang="en-US" dirty="0"/>
              <a:t>DMSRA = DMSR All</a:t>
            </a:r>
          </a:p>
        </p:txBody>
      </p:sp>
    </p:spTree>
    <p:extLst>
      <p:ext uri="{BB962C8B-B14F-4D97-AF65-F5344CB8AC3E}">
        <p14:creationId xmlns:p14="http://schemas.microsoft.com/office/powerpoint/2010/main" val="381619365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192" y="82614"/>
            <a:ext cx="11073600" cy="639762"/>
          </a:xfrm>
        </p:spPr>
        <p:txBody>
          <a:bodyPr/>
          <a:lstStyle/>
          <a:p>
            <a:r>
              <a:rPr lang="en-US" dirty="0"/>
              <a:t>Data-driven binarization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3448" y="813816"/>
                <a:ext cx="5893309" cy="3319542"/>
              </a:xfrm>
            </p:spPr>
            <p:txBody>
              <a:bodyPr/>
              <a:lstStyle/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Single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𝒐𝒑𝒕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function of the number of </a:t>
                </a:r>
              </a:p>
              <a:p>
                <a:pPr marL="457200" lvl="1" indent="0">
                  <a:buNone/>
                </a:pPr>
                <a:r>
                  <a:rPr lang="en-US" sz="2400" dirty="0"/>
                  <a:t>All, Large and Very large CCs</a:t>
                </a:r>
              </a:p>
              <a:p>
                <a:r>
                  <a:rPr lang="en-US" sz="2800" dirty="0"/>
                  <a:t>Example:</a:t>
                </a:r>
              </a:p>
              <a:p>
                <a:pPr lvl="1"/>
                <a:r>
                  <a:rPr lang="en-US" sz="2400" dirty="0"/>
                  <a:t>Decreased lighting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(Leuven sequence, Oxford dataset)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448" y="813816"/>
                <a:ext cx="5893309" cy="3319542"/>
              </a:xfrm>
              <a:blipFill>
                <a:blip r:embed="rId2"/>
                <a:stretch>
                  <a:fillRect l="-1861" t="-275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6" y="3619226"/>
            <a:ext cx="9776810" cy="2519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349" y="1171001"/>
            <a:ext cx="2885973" cy="1923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793" y="1116041"/>
            <a:ext cx="2968413" cy="19789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53229" y="1112218"/>
            <a:ext cx="3012863" cy="2019012"/>
          </a:xfrm>
          <a:prstGeom prst="rect">
            <a:avLst/>
          </a:prstGeom>
          <a:noFill/>
          <a:ln w="28575">
            <a:solidFill>
              <a:srgbClr val="063EDC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829022" y="1069241"/>
            <a:ext cx="3091919" cy="2095730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504080" y="6028080"/>
            <a:ext cx="7247410" cy="402253"/>
            <a:chOff x="2291508" y="6138886"/>
            <a:chExt cx="7247410" cy="402253"/>
          </a:xfrm>
        </p:grpSpPr>
        <p:sp>
          <p:nvSpPr>
            <p:cNvPr id="9" name="TextBox 8"/>
            <p:cNvSpPr txBox="1"/>
            <p:nvPr/>
          </p:nvSpPr>
          <p:spPr>
            <a:xfrm>
              <a:off x="2291508" y="6138886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Otsu thresholding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40743" y="6171807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Data-driven thresholding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8394413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813498"/>
          </a:xfrm>
        </p:spPr>
        <p:txBody>
          <a:bodyPr/>
          <a:lstStyle/>
          <a:p>
            <a:r>
              <a:rPr lang="nl-NL" dirty="0"/>
              <a:t>Data-driven </a:t>
            </a:r>
            <a:r>
              <a:rPr lang="en-US" dirty="0"/>
              <a:t>binarization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1250950"/>
            <a:ext cx="10058400" cy="43481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01390" y="572900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Otsu </a:t>
            </a:r>
            <a:r>
              <a:rPr lang="en-US" dirty="0"/>
              <a:t>thresholding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98481" y="5729005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Data-driven</a:t>
            </a:r>
            <a:r>
              <a:rPr lang="nl-NL" dirty="0"/>
              <a:t> thresholding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9070" y="5729005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Leuven </a:t>
            </a:r>
            <a:r>
              <a:rPr lang="en-US" dirty="0"/>
              <a:t>sequence</a:t>
            </a:r>
            <a:r>
              <a:rPr lang="nl-NL" dirty="0"/>
              <a:t> images </a:t>
            </a:r>
          </a:p>
          <a:p>
            <a:r>
              <a:rPr lang="nl-NL" dirty="0"/>
              <a:t>1 and 4 (</a:t>
            </a:r>
            <a:r>
              <a:rPr lang="en-US" dirty="0"/>
              <a:t>color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/>
              <a:t>gray)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498622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128334"/>
            <a:ext cx="11073600" cy="722058"/>
          </a:xfrm>
        </p:spPr>
        <p:txBody>
          <a:bodyPr/>
          <a:lstStyle/>
          <a:p>
            <a:r>
              <a:rPr lang="nl-NL" dirty="0"/>
              <a:t>Qualitative </a:t>
            </a:r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850392"/>
            <a:ext cx="11430288" cy="612648"/>
          </a:xfrm>
        </p:spPr>
        <p:txBody>
          <a:bodyPr/>
          <a:lstStyle/>
          <a:p>
            <a:r>
              <a:rPr lang="nl-NL" dirty="0"/>
              <a:t>MSSRA is </a:t>
            </a:r>
            <a:r>
              <a:rPr lang="en-US" dirty="0"/>
              <a:t>better</a:t>
            </a:r>
            <a:r>
              <a:rPr lang="nl-NL" dirty="0"/>
              <a:t> than MSER in perceptual saliency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45640" y="1753541"/>
            <a:ext cx="10332272" cy="3873001"/>
            <a:chOff x="845640" y="1753541"/>
            <a:chExt cx="10332272" cy="387300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640" y="1753541"/>
              <a:ext cx="10058400" cy="286301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07533" y="4980211"/>
              <a:ext cx="1017037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Original</a:t>
              </a:r>
              <a:r>
                <a:rPr lang="nl-NL" dirty="0"/>
                <a:t> image-                      IBR= Intensity-Based                 MSER                             MSSRA </a:t>
              </a:r>
            </a:p>
            <a:p>
              <a:r>
                <a:rPr lang="en-US" dirty="0"/>
                <a:t>segmented, detail</a:t>
              </a:r>
              <a:r>
                <a:rPr lang="nl-NL" dirty="0"/>
                <a:t>                  Regions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9503002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128334"/>
            <a:ext cx="11073600" cy="722058"/>
          </a:xfrm>
        </p:spPr>
        <p:txBody>
          <a:bodyPr/>
          <a:lstStyle/>
          <a:p>
            <a:r>
              <a:rPr lang="nl-NL" dirty="0"/>
              <a:t>Qualitative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850392"/>
            <a:ext cx="11430288" cy="612648"/>
          </a:xfrm>
        </p:spPr>
        <p:txBody>
          <a:bodyPr/>
          <a:lstStyle/>
          <a:p>
            <a:r>
              <a:rPr lang="nl-NL" dirty="0"/>
              <a:t>DMSRA is better than MSER in perceptual saliency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68627" y="5227894"/>
            <a:ext cx="38522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dirty="0"/>
              <a:t>      Humpback whale: image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502" y="2014089"/>
            <a:ext cx="10058400" cy="25995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10540" y="5227894"/>
            <a:ext cx="38522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dirty="0"/>
              <a:t>      Humpback whale: image 2</a:t>
            </a:r>
          </a:p>
        </p:txBody>
      </p:sp>
      <p:sp>
        <p:nvSpPr>
          <p:cNvPr id="5" name="Rectangle 4"/>
          <p:cNvSpPr/>
          <p:nvPr/>
        </p:nvSpPr>
        <p:spPr>
          <a:xfrm>
            <a:off x="475200" y="2618871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MSER</a:t>
            </a:r>
          </a:p>
        </p:txBody>
      </p:sp>
      <p:sp>
        <p:nvSpPr>
          <p:cNvPr id="8" name="Rectangle 7"/>
          <p:cNvSpPr/>
          <p:nvPr/>
        </p:nvSpPr>
        <p:spPr>
          <a:xfrm>
            <a:off x="475200" y="3959368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DMSRA</a:t>
            </a:r>
          </a:p>
        </p:txBody>
      </p:sp>
    </p:spTree>
    <p:extLst>
      <p:ext uri="{BB962C8B-B14F-4D97-AF65-F5344CB8AC3E}">
        <p14:creationId xmlns:p14="http://schemas.microsoft.com/office/powerpoint/2010/main" val="2759551568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128334"/>
            <a:ext cx="11073600" cy="722058"/>
          </a:xfrm>
        </p:spPr>
        <p:txBody>
          <a:bodyPr/>
          <a:lstStyle/>
          <a:p>
            <a:r>
              <a:rPr lang="nl-NL" dirty="0"/>
              <a:t>Qualitative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850392"/>
            <a:ext cx="11430288" cy="612648"/>
          </a:xfrm>
        </p:spPr>
        <p:txBody>
          <a:bodyPr/>
          <a:lstStyle/>
          <a:p>
            <a:r>
              <a:rPr lang="nl-NL" dirty="0"/>
              <a:t>DMSR is better than MSER in perceptual saliency and offers region type selection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4797" y="5658653"/>
            <a:ext cx="80143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dirty="0"/>
              <a:t>        MSER (MSER+ and MSER-)                                  DMSR (islands only)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58" y="2021096"/>
            <a:ext cx="10058400" cy="36375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96487" y="6032043"/>
            <a:ext cx="65293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Wood m</a:t>
            </a:r>
            <a:r>
              <a:rPr lang="nl-NL" dirty="0"/>
              <a:t>icroscopy image of Argania spinosa </a:t>
            </a:r>
          </a:p>
        </p:txBody>
      </p:sp>
    </p:spTree>
    <p:extLst>
      <p:ext uri="{BB962C8B-B14F-4D97-AF65-F5344CB8AC3E}">
        <p14:creationId xmlns:p14="http://schemas.microsoft.com/office/powerpoint/2010/main" val="3869862520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128334"/>
            <a:ext cx="11073600" cy="722058"/>
          </a:xfrm>
        </p:spPr>
        <p:txBody>
          <a:bodyPr/>
          <a:lstStyle/>
          <a:p>
            <a:r>
              <a:rPr lang="nl-NL" dirty="0"/>
              <a:t>Qualitative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850392"/>
            <a:ext cx="11430288" cy="612648"/>
          </a:xfrm>
        </p:spPr>
        <p:txBody>
          <a:bodyPr/>
          <a:lstStyle/>
          <a:p>
            <a:r>
              <a:rPr lang="nl-NL" dirty="0"/>
              <a:t>DMSR is better than MSER in perceptual saliency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7487" y="5336827"/>
            <a:ext cx="80143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dirty="0"/>
              <a:t>        MSER                                                                       DMSR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14" y="1888936"/>
            <a:ext cx="10058400" cy="314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2974" y="5903595"/>
            <a:ext cx="65293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dirty="0"/>
              <a:t>Two images of the pineal spot of the same leatherback turtle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13831" y="1572450"/>
            <a:ext cx="10796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dirty="0"/>
              <a:t>image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08284" y="1595912"/>
            <a:ext cx="10796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dirty="0"/>
              <a:t>image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34858" y="1522836"/>
            <a:ext cx="10796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dirty="0"/>
              <a:t>image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35808" y="1546027"/>
            <a:ext cx="10796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dirty="0"/>
              <a:t>image 2</a:t>
            </a:r>
          </a:p>
        </p:txBody>
      </p:sp>
    </p:spTree>
    <p:extLst>
      <p:ext uri="{BB962C8B-B14F-4D97-AF65-F5344CB8AC3E}">
        <p14:creationId xmlns:p14="http://schemas.microsoft.com/office/powerpoint/2010/main" val="1095997916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128334"/>
            <a:ext cx="11073600" cy="722058"/>
          </a:xfrm>
        </p:spPr>
        <p:txBody>
          <a:bodyPr/>
          <a:lstStyle/>
          <a:p>
            <a:r>
              <a:rPr lang="nl-NL" dirty="0"/>
              <a:t>Qualitative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850392"/>
            <a:ext cx="11430288" cy="612648"/>
          </a:xfrm>
        </p:spPr>
        <p:txBody>
          <a:bodyPr/>
          <a:lstStyle/>
          <a:p>
            <a:r>
              <a:rPr lang="nl-NL" dirty="0"/>
              <a:t>DMSR </a:t>
            </a:r>
            <a:r>
              <a:rPr lang="en-US" dirty="0"/>
              <a:t>detects</a:t>
            </a:r>
            <a:r>
              <a:rPr lang="nl-NL" dirty="0"/>
              <a:t> less regions than MSER</a:t>
            </a:r>
            <a:r>
              <a:rPr lang="nl-NL" dirty="0">
                <a:sym typeface="Wingdings" panose="05000000000000000000" pitchFamily="2" charset="2"/>
              </a:rPr>
              <a:t> scalability at the </a:t>
            </a:r>
            <a:r>
              <a:rPr lang="en-US" dirty="0">
                <a:sym typeface="Wingdings" panose="05000000000000000000" pitchFamily="2" charset="2"/>
              </a:rPr>
              <a:t>matching</a:t>
            </a:r>
            <a:r>
              <a:rPr lang="nl-NL" dirty="0">
                <a:sym typeface="Wingdings" panose="05000000000000000000" pitchFamily="2" charset="2"/>
              </a:rPr>
              <a:t> step</a:t>
            </a:r>
            <a:endParaRPr lang="nl-NL" dirty="0"/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97346" y="5931187"/>
            <a:ext cx="80143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dirty="0"/>
              <a:t>        MSER                                                                             DMSR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38" y="1958407"/>
            <a:ext cx="10058400" cy="389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6661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863" y="0"/>
            <a:ext cx="11073600" cy="1143000"/>
          </a:xfrm>
        </p:spPr>
        <p:txBody>
          <a:bodyPr/>
          <a:lstStyle/>
          <a:p>
            <a:r>
              <a:rPr lang="nl-NL" dirty="0"/>
              <a:t>Qualitative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1175133"/>
            <a:ext cx="3909513" cy="3352800"/>
          </a:xfrm>
        </p:spPr>
        <p:txBody>
          <a:bodyPr/>
          <a:lstStyle/>
          <a:p>
            <a:r>
              <a:rPr lang="nl-NL" dirty="0"/>
              <a:t>DMSR </a:t>
            </a:r>
            <a:r>
              <a:rPr lang="en-US" dirty="0"/>
              <a:t> is invariant to </a:t>
            </a:r>
            <a:r>
              <a:rPr lang="nl-NL" dirty="0"/>
              <a:t> image resolution </a:t>
            </a:r>
          </a:p>
          <a:p>
            <a:pPr marL="0" indent="0">
              <a:buNone/>
            </a:pPr>
            <a:r>
              <a:rPr lang="nl-NL" dirty="0"/>
              <a:t>   unlike MSER</a:t>
            </a:r>
          </a:p>
          <a:p>
            <a:r>
              <a:rPr lang="en-US" dirty="0"/>
              <a:t>“Underground” sequence, T</a:t>
            </a:r>
            <a:r>
              <a:rPr lang="nl-NL" dirty="0"/>
              <a:t>NT dataset</a:t>
            </a:r>
          </a:p>
          <a:p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663" y="885941"/>
            <a:ext cx="2648499" cy="29937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725" y="885941"/>
            <a:ext cx="2636712" cy="29369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502" y="3847128"/>
            <a:ext cx="2653660" cy="30380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792" y="3879720"/>
            <a:ext cx="2560706" cy="28988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99055" y="50054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1.5 MPx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05671" y="51660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8 MPx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773585" y="5124949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</a:t>
            </a:r>
            <a:r>
              <a:rPr lang="nl-NL" dirty="0"/>
              <a:t>MSR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73585" y="2240502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MSER</a:t>
            </a:r>
          </a:p>
        </p:txBody>
      </p:sp>
    </p:spTree>
    <p:extLst>
      <p:ext uri="{BB962C8B-B14F-4D97-AF65-F5344CB8AC3E}">
        <p14:creationId xmlns:p14="http://schemas.microsoft.com/office/powerpoint/2010/main" val="2343845082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031" y="0"/>
            <a:ext cx="11073600" cy="749490"/>
          </a:xfrm>
        </p:spPr>
        <p:txBody>
          <a:bodyPr/>
          <a:lstStyle/>
          <a:p>
            <a:r>
              <a:rPr lang="en-US" dirty="0"/>
              <a:t>Evaluation benchmark</a:t>
            </a:r>
            <a:r>
              <a:rPr lang="nl-NL" dirty="0"/>
              <a:t>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262" y="596460"/>
            <a:ext cx="12090380" cy="1637240"/>
          </a:xfrm>
        </p:spPr>
        <p:txBody>
          <a:bodyPr/>
          <a:lstStyle/>
          <a:p>
            <a:r>
              <a:rPr lang="en-US" sz="2400" dirty="0"/>
              <a:t>Oxford:</a:t>
            </a:r>
          </a:p>
          <a:p>
            <a:pPr lvl="1"/>
            <a:r>
              <a:rPr lang="en-US" sz="2000" dirty="0"/>
              <a:t>8 low-res ‘sequences’ (6 images with increasing distortion)</a:t>
            </a:r>
          </a:p>
          <a:p>
            <a:pPr lvl="1"/>
            <a:r>
              <a:rPr lang="en-US" sz="2000" dirty="0"/>
              <a:t>Textured and structured - real images, estimated homographies</a:t>
            </a:r>
          </a:p>
          <a:p>
            <a:pPr lvl="1"/>
            <a:r>
              <a:rPr lang="en-US" sz="2000" dirty="0"/>
              <a:t>Transformations: viewpoint, scaling and rotation, lighting and blur</a:t>
            </a:r>
          </a:p>
          <a:p>
            <a:r>
              <a:rPr lang="en-US" sz="2400" dirty="0"/>
              <a:t>Freiburg:</a:t>
            </a:r>
          </a:p>
          <a:p>
            <a:pPr lvl="1"/>
            <a:r>
              <a:rPr lang="en-US" sz="2000" dirty="0"/>
              <a:t>16 ‘sequences’ with higher resolution</a:t>
            </a:r>
          </a:p>
          <a:p>
            <a:pPr lvl="1"/>
            <a:r>
              <a:rPr lang="en-US" sz="2000" dirty="0"/>
              <a:t>Real base image, generated distortions </a:t>
            </a:r>
            <a:r>
              <a:rPr lang="en-US" sz="2000" dirty="0">
                <a:sym typeface="Wingdings" panose="05000000000000000000" pitchFamily="2" charset="2"/>
              </a:rPr>
              <a:t> detangle transformation from content</a:t>
            </a:r>
            <a:endParaRPr lang="en-US" sz="2000" dirty="0"/>
          </a:p>
          <a:p>
            <a:pPr lvl="1"/>
            <a:r>
              <a:rPr lang="en-US" sz="2000" dirty="0"/>
              <a:t>Transformations: blur, lighting, rotation and zoom</a:t>
            </a:r>
          </a:p>
          <a:p>
            <a:r>
              <a:rPr lang="en-US" sz="2400" dirty="0"/>
              <a:t>TNT:</a:t>
            </a:r>
          </a:p>
          <a:p>
            <a:pPr lvl="1"/>
            <a:r>
              <a:rPr lang="en-US" sz="2000" dirty="0"/>
              <a:t>High resolution images: 1.5, 3, 6 and 8 </a:t>
            </a:r>
            <a:r>
              <a:rPr lang="en-US" sz="2000" dirty="0" err="1"/>
              <a:t>MPx</a:t>
            </a:r>
            <a:endParaRPr lang="en-US" sz="2000" dirty="0"/>
          </a:p>
          <a:p>
            <a:pPr lvl="1"/>
            <a:r>
              <a:rPr lang="en-US" sz="2000" dirty="0"/>
              <a:t>Accurate homographies</a:t>
            </a:r>
          </a:p>
          <a:p>
            <a:pPr lvl="1"/>
            <a:r>
              <a:rPr lang="en-US" sz="2000" dirty="0"/>
              <a:t>Real base image, viewpoint only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</a:p>
          <a:p>
            <a:r>
              <a:rPr lang="en-US" sz="2400" dirty="0">
                <a:sym typeface="Wingdings" panose="05000000000000000000" pitchFamily="2" charset="2"/>
              </a:rPr>
              <a:t>DTU Robotic dataset: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60 sciences, more than 130k color images, 2MPx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Limited indoor setup</a:t>
            </a:r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7540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707495"/>
          </a:xfrm>
        </p:spPr>
        <p:txBody>
          <a:bodyPr/>
          <a:lstStyle/>
          <a:p>
            <a:r>
              <a:rPr lang="nl-NL" dirty="0"/>
              <a:t>Computer Vision </a:t>
            </a:r>
            <a:r>
              <a:rPr lang="en-US" dirty="0"/>
              <a:t>for 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982133"/>
            <a:ext cx="11073600" cy="5410200"/>
          </a:xfrm>
        </p:spPr>
        <p:txBody>
          <a:bodyPr/>
          <a:lstStyle/>
          <a:p>
            <a:r>
              <a:rPr lang="en-US" dirty="0"/>
              <a:t>Marine biology task – where is the whale?</a:t>
            </a:r>
          </a:p>
          <a:p>
            <a:r>
              <a:rPr lang="en-US" dirty="0"/>
              <a:t>Photo – identification</a:t>
            </a:r>
          </a:p>
          <a:p>
            <a:r>
              <a:rPr lang="en-US" dirty="0"/>
              <a:t>Automated Photo-ID</a:t>
            </a:r>
            <a:endParaRPr lang="nl-NL" dirty="0"/>
          </a:p>
          <a:p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475200" y="6458635"/>
            <a:ext cx="52306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Images courtesy College of the Atlantic, Maine, US.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68" y="1730467"/>
            <a:ext cx="3601971" cy="2049398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67315" y="4129291"/>
            <a:ext cx="10652668" cy="1848350"/>
            <a:chOff x="567315" y="4129291"/>
            <a:chExt cx="10652668" cy="1848350"/>
          </a:xfrm>
        </p:grpSpPr>
        <p:grpSp>
          <p:nvGrpSpPr>
            <p:cNvPr id="11" name="Group 10"/>
            <p:cNvGrpSpPr/>
            <p:nvPr/>
          </p:nvGrpSpPr>
          <p:grpSpPr>
            <a:xfrm>
              <a:off x="567315" y="4129291"/>
              <a:ext cx="10652668" cy="1848350"/>
              <a:chOff x="611382" y="4085990"/>
              <a:chExt cx="10652668" cy="184835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382" y="4085990"/>
                <a:ext cx="3148590" cy="176174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4202" y="4085990"/>
                <a:ext cx="3166878" cy="180442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2036" y="4154304"/>
                <a:ext cx="3112014" cy="1780036"/>
              </a:xfrm>
              <a:prstGeom prst="rect">
                <a:avLst/>
              </a:prstGeom>
            </p:spPr>
          </p:pic>
        </p:grpSp>
        <p:sp>
          <p:nvSpPr>
            <p:cNvPr id="17" name="TextBox 16"/>
            <p:cNvSpPr txBox="1"/>
            <p:nvPr/>
          </p:nvSpPr>
          <p:spPr>
            <a:xfrm>
              <a:off x="7296788" y="4886326"/>
              <a:ext cx="14372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3600" dirty="0"/>
                <a:t>...</a:t>
              </a:r>
              <a:endParaRPr lang="en-US" sz="36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691218" y="4102289"/>
            <a:ext cx="8225253" cy="1756160"/>
            <a:chOff x="2473415" y="4025837"/>
            <a:chExt cx="8225253" cy="1756160"/>
          </a:xfrm>
        </p:grpSpPr>
        <p:sp>
          <p:nvSpPr>
            <p:cNvPr id="12" name="TextBox 11"/>
            <p:cNvSpPr txBox="1"/>
            <p:nvPr/>
          </p:nvSpPr>
          <p:spPr>
            <a:xfrm>
              <a:off x="2473415" y="4150781"/>
              <a:ext cx="74241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0000" dirty="0">
                  <a:solidFill>
                    <a:srgbClr val="FF0000"/>
                  </a:solidFill>
                </a:rPr>
                <a:t>?</a:t>
              </a:r>
              <a:endParaRPr lang="en-US" sz="10000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94487" y="4025837"/>
              <a:ext cx="74241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0000" dirty="0">
                  <a:solidFill>
                    <a:srgbClr val="FF0000"/>
                  </a:solidFill>
                </a:rPr>
                <a:t>?</a:t>
              </a:r>
              <a:endParaRPr lang="en-US" sz="10000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956256" y="4150781"/>
              <a:ext cx="74241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0000" dirty="0">
                  <a:solidFill>
                    <a:srgbClr val="FF0000"/>
                  </a:solidFill>
                </a:rPr>
                <a:t>?</a:t>
              </a:r>
              <a:endParaRPr lang="en-US" sz="10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09932" y="4411062"/>
            <a:ext cx="119295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10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5844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225" y="-129315"/>
            <a:ext cx="10302970" cy="1143000"/>
          </a:xfrm>
        </p:spPr>
        <p:txBody>
          <a:bodyPr/>
          <a:lstStyle/>
          <a:p>
            <a:r>
              <a:rPr lang="en-US" dirty="0"/>
              <a:t>Oxford dataset (structured scenes)</a:t>
            </a:r>
            <a:endParaRPr lang="nl-N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475" y="668357"/>
            <a:ext cx="9574795" cy="5725083"/>
          </a:xfrm>
        </p:spPr>
      </p:pic>
      <p:sp>
        <p:nvSpPr>
          <p:cNvPr id="8" name="Rectangle 7"/>
          <p:cNvSpPr/>
          <p:nvPr/>
        </p:nvSpPr>
        <p:spPr>
          <a:xfrm>
            <a:off x="805707" y="1167521"/>
            <a:ext cx="1180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Viewpoint</a:t>
            </a:r>
          </a:p>
        </p:txBody>
      </p:sp>
      <p:sp>
        <p:nvSpPr>
          <p:cNvPr id="9" name="Rectangle 8"/>
          <p:cNvSpPr/>
          <p:nvPr/>
        </p:nvSpPr>
        <p:spPr>
          <a:xfrm>
            <a:off x="774492" y="2609690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Scale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5209" y="4170166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Ligthing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1058" y="553232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Blur</a:t>
            </a:r>
          </a:p>
        </p:txBody>
      </p:sp>
    </p:spTree>
    <p:extLst>
      <p:ext uri="{BB962C8B-B14F-4D97-AF65-F5344CB8AC3E}">
        <p14:creationId xmlns:p14="http://schemas.microsoft.com/office/powerpoint/2010/main" val="9936080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64326"/>
            <a:ext cx="11073600" cy="749490"/>
          </a:xfrm>
        </p:spPr>
        <p:txBody>
          <a:bodyPr/>
          <a:lstStyle/>
          <a:p>
            <a:r>
              <a:rPr lang="en-US" dirty="0"/>
              <a:t>New benchmark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6934" y="890019"/>
            <a:ext cx="12893040" cy="1655064"/>
          </a:xfrm>
        </p:spPr>
        <p:txBody>
          <a:bodyPr/>
          <a:lstStyle/>
          <a:p>
            <a:r>
              <a:rPr lang="en-US" dirty="0"/>
              <a:t>Currently too few and with drawbacks </a:t>
            </a:r>
          </a:p>
          <a:p>
            <a:r>
              <a:rPr lang="en-US" dirty="0">
                <a:sym typeface="Wingdings" panose="05000000000000000000" pitchFamily="2" charset="2"/>
              </a:rPr>
              <a:t>OxFrei</a:t>
            </a:r>
            <a:endParaRPr lang="en-US" dirty="0"/>
          </a:p>
          <a:p>
            <a:pPr lvl="1"/>
            <a:r>
              <a:rPr lang="en-US" dirty="0"/>
              <a:t>Combining features from both Oxford and Freiburg datasets</a:t>
            </a:r>
          </a:p>
          <a:p>
            <a:pPr lvl="2"/>
            <a:r>
              <a:rPr lang="en-US" dirty="0"/>
              <a:t>Realistic homographies (Oxford)</a:t>
            </a:r>
          </a:p>
          <a:p>
            <a:pPr lvl="2"/>
            <a:r>
              <a:rPr lang="en-US" dirty="0"/>
              <a:t>Independent transformation from content (Freiburg)</a:t>
            </a:r>
          </a:p>
          <a:p>
            <a:pPr lvl="1"/>
            <a:r>
              <a:rPr lang="en-US" dirty="0"/>
              <a:t>Structured scenes</a:t>
            </a:r>
          </a:p>
          <a:p>
            <a:pPr lvl="2"/>
            <a:r>
              <a:rPr lang="en-US" dirty="0"/>
              <a:t>9 scenes x 21 transformations</a:t>
            </a:r>
          </a:p>
          <a:p>
            <a:pPr lvl="1"/>
            <a:r>
              <a:rPr lang="en-US" dirty="0"/>
              <a:t>Viewpoint, blur, lighting, scaling </a:t>
            </a:r>
          </a:p>
          <a:p>
            <a:pPr lvl="1"/>
            <a:r>
              <a:rPr lang="en-US" dirty="0"/>
              <a:t>Freely available, well documented</a:t>
            </a:r>
          </a:p>
        </p:txBody>
      </p:sp>
    </p:spTree>
    <p:extLst>
      <p:ext uri="{BB962C8B-B14F-4D97-AF65-F5344CB8AC3E}">
        <p14:creationId xmlns:p14="http://schemas.microsoft.com/office/powerpoint/2010/main" val="61533797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1813"/>
            <a:ext cx="4577870" cy="1143000"/>
          </a:xfrm>
        </p:spPr>
        <p:txBody>
          <a:bodyPr/>
          <a:lstStyle/>
          <a:p>
            <a:r>
              <a:rPr lang="en-US" dirty="0"/>
              <a:t>OxFrei dataset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" y="1266931"/>
            <a:ext cx="12125751" cy="1295637"/>
          </a:xfrm>
        </p:spPr>
      </p:pic>
      <p:sp>
        <p:nvSpPr>
          <p:cNvPr id="6" name="TextBox 5"/>
          <p:cNvSpPr txBox="1"/>
          <p:nvPr/>
        </p:nvSpPr>
        <p:spPr>
          <a:xfrm>
            <a:off x="5091628" y="4306022"/>
            <a:ext cx="461665" cy="32316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…</a:t>
            </a:r>
            <a:endParaRPr lang="nl-NL" dirty="0"/>
          </a:p>
        </p:txBody>
      </p:sp>
      <p:sp>
        <p:nvSpPr>
          <p:cNvPr id="8" name="TextBox 7"/>
          <p:cNvSpPr txBox="1"/>
          <p:nvPr/>
        </p:nvSpPr>
        <p:spPr>
          <a:xfrm>
            <a:off x="5091629" y="2625955"/>
            <a:ext cx="461665" cy="32316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…</a:t>
            </a:r>
            <a:endParaRPr lang="nl-NL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" y="2949120"/>
            <a:ext cx="12084108" cy="13569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" y="4805546"/>
            <a:ext cx="12040032" cy="131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40572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0"/>
            <a:ext cx="11073600" cy="776922"/>
          </a:xfrm>
        </p:spPr>
        <p:txBody>
          <a:bodyPr/>
          <a:lstStyle/>
          <a:p>
            <a:r>
              <a:rPr lang="nl-NL" dirty="0"/>
              <a:t>Performance </a:t>
            </a:r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858" y="639453"/>
            <a:ext cx="11073600" cy="4282441"/>
          </a:xfrm>
        </p:spPr>
        <p:txBody>
          <a:bodyPr/>
          <a:lstStyle/>
          <a:p>
            <a:r>
              <a:rPr lang="en-US" dirty="0"/>
              <a:t>Number of correspondences, </a:t>
            </a:r>
            <a:r>
              <a:rPr lang="en-US" i="1" dirty="0"/>
              <a:t>Nc</a:t>
            </a:r>
          </a:p>
          <a:p>
            <a:pPr lvl="1"/>
            <a:r>
              <a:rPr lang="en-US" i="1" dirty="0"/>
              <a:t>Nc- </a:t>
            </a:r>
            <a:r>
              <a:rPr lang="en-US" dirty="0"/>
              <a:t># matches in common part</a:t>
            </a:r>
          </a:p>
          <a:p>
            <a:pPr lvl="1"/>
            <a:r>
              <a:rPr lang="en-US" dirty="0"/>
              <a:t>Region overlap/ error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r>
              <a:rPr lang="en-US" dirty="0"/>
              <a:t>Repeatability score</a:t>
            </a:r>
          </a:p>
          <a:p>
            <a:pPr lvl="1"/>
            <a:r>
              <a:rPr lang="en-US" dirty="0"/>
              <a:t> </a:t>
            </a:r>
            <a:r>
              <a:rPr lang="en-US" i="1" dirty="0"/>
              <a:t>R </a:t>
            </a:r>
            <a:r>
              <a:rPr lang="nl-NL" i="1" dirty="0"/>
              <a:t>= Nc </a:t>
            </a:r>
            <a:r>
              <a:rPr lang="nl-NL" dirty="0"/>
              <a:t>/ min # </a:t>
            </a:r>
            <a:r>
              <a:rPr lang="en-US" dirty="0"/>
              <a:t>regions</a:t>
            </a:r>
            <a:r>
              <a:rPr lang="nl-NL" dirty="0"/>
              <a:t> in the pair</a:t>
            </a:r>
          </a:p>
          <a:p>
            <a:endParaRPr lang="en-US" i="1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708" y="1831179"/>
            <a:ext cx="4535352" cy="20965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66588" y="983760"/>
            <a:ext cx="3035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matching pairs		</a:t>
            </a:r>
            <a:endParaRPr lang="en-US" b="1" dirty="0"/>
          </a:p>
          <a:p>
            <a:r>
              <a:rPr lang="nl-NL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non-matching</a:t>
            </a:r>
            <a:r>
              <a:rPr lang="nl-NL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pair	</a:t>
            </a:r>
            <a:endParaRPr lang="nl-NL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34" y="2503132"/>
            <a:ext cx="5527479" cy="2849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20" y="4289328"/>
            <a:ext cx="4754880" cy="1852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60408" y="6051968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Overlap error (</a:t>
            </a:r>
            <a:r>
              <a:rPr lang="en-US" dirty="0"/>
              <a:t>usually</a:t>
            </a:r>
            <a:r>
              <a:rPr lang="nl-NL" dirty="0"/>
              <a:t> 40%)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68289" y="975748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Repeatability </a:t>
            </a:r>
          </a:p>
          <a:p>
            <a:r>
              <a:rPr lang="en-US" b="1" dirty="0"/>
              <a:t>score: 2/3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137877763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703770"/>
          </a:xfrm>
        </p:spPr>
        <p:txBody>
          <a:bodyPr/>
          <a:lstStyle/>
          <a:p>
            <a:r>
              <a:rPr lang="en-US" dirty="0"/>
              <a:t>Performance</a:t>
            </a:r>
            <a:r>
              <a:rPr lang="nl-NL" dirty="0"/>
              <a:t>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905256"/>
            <a:ext cx="11073600" cy="5431536"/>
          </a:xfrm>
        </p:spPr>
        <p:txBody>
          <a:bodyPr/>
          <a:lstStyle/>
          <a:p>
            <a:r>
              <a:rPr lang="en-US" dirty="0"/>
              <a:t>Oxford</a:t>
            </a:r>
            <a:r>
              <a:rPr lang="nl-NL" dirty="0"/>
              <a:t> dataset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564" y="1443106"/>
            <a:ext cx="9262872" cy="482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32991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703770"/>
          </a:xfrm>
        </p:spPr>
        <p:txBody>
          <a:bodyPr/>
          <a:lstStyle/>
          <a:p>
            <a:r>
              <a:rPr lang="nl-NL" dirty="0"/>
              <a:t>Performance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905256"/>
            <a:ext cx="11073600" cy="5431536"/>
          </a:xfrm>
        </p:spPr>
        <p:txBody>
          <a:bodyPr/>
          <a:lstStyle/>
          <a:p>
            <a:r>
              <a:rPr lang="nl-NL" dirty="0"/>
              <a:t>Oxfrei </a:t>
            </a:r>
            <a:r>
              <a:rPr lang="en-US" dirty="0"/>
              <a:t>dataset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355"/>
            <a:ext cx="5562828" cy="2968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828" y="1884512"/>
            <a:ext cx="6461172" cy="35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319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274638"/>
            <a:ext cx="11073600" cy="703770"/>
          </a:xfrm>
        </p:spPr>
        <p:txBody>
          <a:bodyPr/>
          <a:lstStyle/>
          <a:p>
            <a:r>
              <a:rPr lang="nl-NL" dirty="0"/>
              <a:t>Performance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905256"/>
            <a:ext cx="11073600" cy="5431536"/>
          </a:xfrm>
        </p:spPr>
        <p:txBody>
          <a:bodyPr/>
          <a:lstStyle/>
          <a:p>
            <a:r>
              <a:rPr lang="nl-NL" dirty="0"/>
              <a:t>TNT dataset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2" y="2009553"/>
            <a:ext cx="5945575" cy="3457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76" y="2139560"/>
            <a:ext cx="5696712" cy="319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98043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137160"/>
            <a:ext cx="11073600" cy="777558"/>
          </a:xfrm>
        </p:spPr>
        <p:txBody>
          <a:bodyPr/>
          <a:lstStyle/>
          <a:p>
            <a:r>
              <a:rPr lang="nl-NL" dirty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771" y="833609"/>
            <a:ext cx="11073600" cy="5288243"/>
          </a:xfrm>
        </p:spPr>
        <p:txBody>
          <a:bodyPr/>
          <a:lstStyle/>
          <a:p>
            <a:r>
              <a:rPr lang="en-US" dirty="0"/>
              <a:t>DMSR  vs. MSER in structured scenes</a:t>
            </a:r>
          </a:p>
          <a:p>
            <a:pPr lvl="1"/>
            <a:r>
              <a:rPr lang="en-US" dirty="0"/>
              <a:t>Worse for scale; As good as for viewpoint</a:t>
            </a:r>
          </a:p>
          <a:p>
            <a:pPr lvl="1"/>
            <a:r>
              <a:rPr lang="en-US" dirty="0"/>
              <a:t>Outperforms for lighting, blur and increasing resolution</a:t>
            </a:r>
          </a:p>
          <a:p>
            <a:pPr lvl="1"/>
            <a:r>
              <a:rPr lang="en-US" dirty="0"/>
              <a:t>Always less number of regions </a:t>
            </a:r>
            <a:r>
              <a:rPr lang="en-US" dirty="0">
                <a:sym typeface="Wingdings" panose="05000000000000000000" pitchFamily="2" charset="2"/>
              </a:rPr>
              <a:t> scalable</a:t>
            </a:r>
          </a:p>
          <a:p>
            <a:r>
              <a:rPr lang="en-US" dirty="0">
                <a:sym typeface="Wingdings" panose="05000000000000000000" pitchFamily="2" charset="2"/>
              </a:rPr>
              <a:t>Open source software implementations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MATLAB and Python + OpenCV (unit and integration tested)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Easy installation and documentation; available on </a:t>
            </a:r>
            <a:r>
              <a:rPr lang="en-US" dirty="0" err="1">
                <a:sym typeface="Wingdings" panose="05000000000000000000" pitchFamily="2" charset="2"/>
              </a:rPr>
              <a:t>github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OxFrei – transformation-independent dataset</a:t>
            </a:r>
          </a:p>
          <a:p>
            <a:r>
              <a:rPr lang="en-US" dirty="0">
                <a:sym typeface="Wingdings" panose="05000000000000000000" pitchFamily="2" charset="2"/>
              </a:rPr>
              <a:t>Future work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Matching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81201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53" y="-46901"/>
            <a:ext cx="11073600" cy="813498"/>
          </a:xfrm>
        </p:spPr>
        <p:txBody>
          <a:bodyPr/>
          <a:lstStyle/>
          <a:p>
            <a:r>
              <a:rPr lang="en-US" dirty="0"/>
              <a:t>Animal biometrics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219" y="6458076"/>
            <a:ext cx="10881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H. Kuehl and T. Burghardt. </a:t>
            </a:r>
            <a:r>
              <a:rPr lang="en-US" sz="1200" b="1" dirty="0"/>
              <a:t>Animal biometrics: quantifying and detecting phenotypic appearance.</a:t>
            </a:r>
            <a:r>
              <a:rPr lang="en-US" sz="1200" dirty="0"/>
              <a:t> Trends in Ecology &amp; Evolution, 28: 432- 441, 2013.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391" y="807444"/>
            <a:ext cx="7674837" cy="5568937"/>
          </a:xfrm>
        </p:spPr>
      </p:pic>
    </p:spTree>
    <p:extLst>
      <p:ext uri="{BB962C8B-B14F-4D97-AF65-F5344CB8AC3E}">
        <p14:creationId xmlns:p14="http://schemas.microsoft.com/office/powerpoint/2010/main" val="184822862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612" y="13770"/>
            <a:ext cx="11073600" cy="1143000"/>
          </a:xfrm>
        </p:spPr>
        <p:txBody>
          <a:bodyPr/>
          <a:lstStyle/>
          <a:p>
            <a:r>
              <a:rPr lang="en-US" dirty="0"/>
              <a:t>Quantifying phenotypic appearance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00" y="917973"/>
            <a:ext cx="11073600" cy="5097137"/>
          </a:xfrm>
        </p:spPr>
        <p:txBody>
          <a:bodyPr/>
          <a:lstStyle/>
          <a:p>
            <a:r>
              <a:rPr lang="en-US" dirty="0"/>
              <a:t>Not only identification, but also measuring phenotype</a:t>
            </a:r>
          </a:p>
          <a:p>
            <a:r>
              <a:rPr lang="en-US" dirty="0"/>
              <a:t>Wood species classification (against illegal logging)</a:t>
            </a:r>
          </a:p>
          <a:p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grpSp>
        <p:nvGrpSpPr>
          <p:cNvPr id="17" name="Group 16"/>
          <p:cNvGrpSpPr/>
          <p:nvPr/>
        </p:nvGrpSpPr>
        <p:grpSpPr>
          <a:xfrm>
            <a:off x="810129" y="2159306"/>
            <a:ext cx="2965531" cy="4542971"/>
            <a:chOff x="894217" y="2170323"/>
            <a:chExt cx="2965531" cy="454297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218" y="2170323"/>
              <a:ext cx="2965530" cy="221562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217" y="4497669"/>
              <a:ext cx="2965530" cy="2215625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327258" y="2159306"/>
            <a:ext cx="2965529" cy="4542971"/>
            <a:chOff x="4461756" y="2170323"/>
            <a:chExt cx="2965529" cy="454297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1756" y="2170323"/>
              <a:ext cx="2965529" cy="221562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1756" y="4497669"/>
              <a:ext cx="2965529" cy="2215625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8026832" y="2159306"/>
            <a:ext cx="3004965" cy="4587495"/>
            <a:chOff x="8159825" y="2163898"/>
            <a:chExt cx="3004965" cy="458749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825" y="2163898"/>
              <a:ext cx="2962733" cy="222205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825" y="4497669"/>
              <a:ext cx="3004965" cy="2253724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7528707" y="3020130"/>
            <a:ext cx="461665" cy="195181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Citronella </a:t>
            </a:r>
            <a:r>
              <a:rPr lang="en-US" dirty="0" err="1"/>
              <a:t>silvatica</a:t>
            </a:r>
            <a:endParaRPr lang="nl-NL" dirty="0"/>
          </a:p>
        </p:txBody>
      </p:sp>
      <p:sp>
        <p:nvSpPr>
          <p:cNvPr id="27" name="TextBox 26"/>
          <p:cNvSpPr txBox="1"/>
          <p:nvPr/>
        </p:nvSpPr>
        <p:spPr>
          <a:xfrm>
            <a:off x="343376" y="3225313"/>
            <a:ext cx="461665" cy="174663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err="1"/>
              <a:t>Argania</a:t>
            </a:r>
            <a:r>
              <a:rPr lang="en-US" dirty="0"/>
              <a:t> </a:t>
            </a:r>
            <a:r>
              <a:rPr lang="en-US" dirty="0" err="1"/>
              <a:t>spinosa</a:t>
            </a:r>
            <a:endParaRPr lang="nl-NL" dirty="0"/>
          </a:p>
        </p:txBody>
      </p:sp>
      <p:sp>
        <p:nvSpPr>
          <p:cNvPr id="28" name="TextBox 27"/>
          <p:cNvSpPr txBox="1"/>
          <p:nvPr/>
        </p:nvSpPr>
        <p:spPr>
          <a:xfrm>
            <a:off x="3865592" y="3135545"/>
            <a:ext cx="461665" cy="183640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err="1"/>
              <a:t>Gluema</a:t>
            </a:r>
            <a:r>
              <a:rPr lang="en-US" dirty="0"/>
              <a:t> </a:t>
            </a:r>
            <a:r>
              <a:rPr lang="en-US" dirty="0" err="1"/>
              <a:t>ivorense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165425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472" y="128016"/>
            <a:ext cx="11073600" cy="1143000"/>
          </a:xfrm>
        </p:spPr>
        <p:txBody>
          <a:bodyPr/>
          <a:lstStyle/>
          <a:p>
            <a:r>
              <a:rPr lang="en-US" dirty="0"/>
              <a:t>Computer Vision Problem</a:t>
            </a:r>
            <a:r>
              <a:rPr lang="nl-NL" dirty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2" y="1127797"/>
            <a:ext cx="12490484" cy="4105656"/>
          </a:xfrm>
        </p:spPr>
        <p:txBody>
          <a:bodyPr/>
          <a:lstStyle/>
          <a:p>
            <a:r>
              <a:rPr lang="en-US" sz="2800" dirty="0"/>
              <a:t>Find correspondences between 2 images of the same scene</a:t>
            </a:r>
          </a:p>
          <a:p>
            <a:pPr lvl="1"/>
            <a:r>
              <a:rPr lang="en-US" sz="2400" dirty="0"/>
              <a:t>Only few images </a:t>
            </a:r>
            <a:r>
              <a:rPr lang="en-US" sz="2400" dirty="0">
                <a:sym typeface="Wingdings" panose="05000000000000000000" pitchFamily="2" charset="2"/>
              </a:rPr>
              <a:t> no (deep) learning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Images can be subject to</a:t>
            </a:r>
          </a:p>
          <a:p>
            <a:pPr lvl="2"/>
            <a:r>
              <a:rPr lang="en-US" sz="2000" dirty="0">
                <a:sym typeface="Wingdings" panose="05000000000000000000" pitchFamily="2" charset="2"/>
              </a:rPr>
              <a:t>geometric transformations, e.g., affine: viewpoint, scale, zoom, rotation</a:t>
            </a:r>
          </a:p>
          <a:p>
            <a:pPr lvl="2"/>
            <a:r>
              <a:rPr lang="en-US" sz="2000" dirty="0">
                <a:sym typeface="Wingdings" panose="05000000000000000000" pitchFamily="2" charset="2"/>
              </a:rPr>
              <a:t>photometric transformations, e.g., blur, lighting, JPG compression</a:t>
            </a:r>
          </a:p>
          <a:p>
            <a:r>
              <a:rPr lang="en-US" sz="2800" dirty="0">
                <a:sym typeface="Wingdings" panose="05000000000000000000" pitchFamily="2" charset="2"/>
              </a:rPr>
              <a:t>A solution- salient region detection 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High repeatability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Invariant to distortions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Mapping to (phenotypical) image features  perceptual saliency</a:t>
            </a:r>
            <a:endParaRPr lang="en-US" sz="24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Goal: detector good for 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general applications (e.g. stereo matching)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perceptual saliency (e.g. animal and plant biometrics)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11291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388" y="1063677"/>
            <a:ext cx="6429586" cy="3372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200" y="122238"/>
            <a:ext cx="11073600" cy="599657"/>
          </a:xfrm>
        </p:spPr>
        <p:txBody>
          <a:bodyPr/>
          <a:lstStyle/>
          <a:p>
            <a:r>
              <a:rPr lang="en-US" dirty="0"/>
              <a:t>MSER</a:t>
            </a:r>
            <a:r>
              <a:rPr lang="nl-NL" dirty="0"/>
              <a:t> detector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679" y="714854"/>
            <a:ext cx="11288754" cy="5398168"/>
          </a:xfrm>
        </p:spPr>
        <p:txBody>
          <a:bodyPr/>
          <a:lstStyle/>
          <a:p>
            <a:r>
              <a:rPr lang="en-US" dirty="0"/>
              <a:t>MSER = Maximally Stable Extremal Regions</a:t>
            </a:r>
          </a:p>
          <a:p>
            <a:r>
              <a:rPr lang="en-US" dirty="0"/>
              <a:t>Intuition</a:t>
            </a:r>
          </a:p>
          <a:p>
            <a:pPr lvl="1"/>
            <a:r>
              <a:rPr lang="en-US" dirty="0"/>
              <a:t>Thresholding</a:t>
            </a:r>
          </a:p>
          <a:p>
            <a:pPr marL="57150" indent="0">
              <a:buNone/>
            </a:pPr>
            <a:endParaRPr lang="en-US" sz="2400" b="1" dirty="0"/>
          </a:p>
          <a:p>
            <a:pPr marL="57150" indent="0">
              <a:buNone/>
            </a:pPr>
            <a:endParaRPr lang="en-US" sz="2400" b="1" dirty="0"/>
          </a:p>
          <a:p>
            <a:pPr marL="800100" lvl="1"/>
            <a:r>
              <a:rPr lang="en-US" dirty="0"/>
              <a:t>Area of the Connected</a:t>
            </a:r>
          </a:p>
          <a:p>
            <a:pPr marL="514350" lvl="1" indent="0">
              <a:buNone/>
            </a:pPr>
            <a:r>
              <a:rPr lang="en-US" dirty="0"/>
              <a:t>Components (CC) criterion</a:t>
            </a:r>
            <a:endParaRPr lang="en-US" b="1" dirty="0"/>
          </a:p>
          <a:p>
            <a:pPr marL="457200" lvl="1" indent="0">
              <a:buNone/>
            </a:pPr>
            <a:endParaRPr lang="nl-NL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197" y="1314511"/>
            <a:ext cx="2108900" cy="168712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65003" y="4295227"/>
            <a:ext cx="9908480" cy="1958745"/>
            <a:chOff x="2985700" y="4628257"/>
            <a:chExt cx="9221373" cy="14631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5700" y="4650243"/>
              <a:ext cx="1775263" cy="142021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6778" y="4628257"/>
              <a:ext cx="1802747" cy="144219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0387" y="4689660"/>
              <a:ext cx="1725993" cy="138079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7242" y="4711835"/>
              <a:ext cx="1698274" cy="135861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6378" y="4690866"/>
              <a:ext cx="1750695" cy="1400556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672017" y="6176992"/>
            <a:ext cx="808317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50 </a:t>
            </a:r>
            <a:r>
              <a:rPr lang="nl-NL" dirty="0">
                <a:solidFill>
                  <a:srgbClr val="FF0000"/>
                </a:solidFill>
              </a:rPr>
              <a:t>                       81                         112                       143                        174</a:t>
            </a:r>
            <a:r>
              <a:rPr lang="nl-NL" dirty="0"/>
              <a:t>  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3803284" y="4726983"/>
            <a:ext cx="6315266" cy="339656"/>
            <a:chOff x="6031045" y="4940922"/>
            <a:chExt cx="5814450" cy="299059"/>
          </a:xfrm>
        </p:grpSpPr>
        <p:sp>
          <p:nvSpPr>
            <p:cNvPr id="14" name="Oval 13"/>
            <p:cNvSpPr/>
            <p:nvPr/>
          </p:nvSpPr>
          <p:spPr>
            <a:xfrm>
              <a:off x="6031045" y="4940922"/>
              <a:ext cx="265176" cy="240735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7900886" y="4977498"/>
              <a:ext cx="265176" cy="240735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1580319" y="4999246"/>
              <a:ext cx="265176" cy="240735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9717661" y="4988253"/>
              <a:ext cx="265176" cy="240735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195740" y="5377912"/>
            <a:ext cx="2277743" cy="248454"/>
            <a:chOff x="10080191" y="5407827"/>
            <a:chExt cx="2136603" cy="247390"/>
          </a:xfrm>
        </p:grpSpPr>
        <p:sp>
          <p:nvSpPr>
            <p:cNvPr id="18" name="Oval 17"/>
            <p:cNvSpPr/>
            <p:nvPr/>
          </p:nvSpPr>
          <p:spPr>
            <a:xfrm>
              <a:off x="10080191" y="5407827"/>
              <a:ext cx="265176" cy="240735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11956506" y="5414482"/>
              <a:ext cx="260288" cy="240735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48343" y="5811973"/>
            <a:ext cx="7759067" cy="441999"/>
            <a:chOff x="3072384" y="5701420"/>
            <a:chExt cx="7306454" cy="424126"/>
          </a:xfrm>
        </p:grpSpPr>
        <p:sp>
          <p:nvSpPr>
            <p:cNvPr id="20" name="Oval 19"/>
            <p:cNvSpPr/>
            <p:nvPr/>
          </p:nvSpPr>
          <p:spPr>
            <a:xfrm>
              <a:off x="3072384" y="5733288"/>
              <a:ext cx="1783424" cy="375195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4890962" y="5701420"/>
              <a:ext cx="1783424" cy="375195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6724713" y="5716543"/>
              <a:ext cx="1783424" cy="375195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8595414" y="5750351"/>
              <a:ext cx="1783424" cy="375195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6042482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800" y="257705"/>
            <a:ext cx="11073600" cy="599657"/>
          </a:xfrm>
        </p:spPr>
        <p:txBody>
          <a:bodyPr/>
          <a:lstStyle/>
          <a:p>
            <a:r>
              <a:rPr lang="en-US" dirty="0"/>
              <a:t>MSER</a:t>
            </a:r>
            <a:r>
              <a:rPr lang="nl-NL" dirty="0"/>
              <a:t> – best region detector?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413" y="1028121"/>
            <a:ext cx="11288754" cy="5398168"/>
          </a:xfrm>
        </p:spPr>
        <p:txBody>
          <a:bodyPr/>
          <a:lstStyle/>
          <a:p>
            <a:r>
              <a:rPr lang="en-US" dirty="0"/>
              <a:t>MSER – performing best compared to other detectors (IBR, EBR, Harris, Hessian, Salient regions...)</a:t>
            </a:r>
          </a:p>
          <a:p>
            <a:r>
              <a:rPr lang="en-US" dirty="0"/>
              <a:t>Shortcomings</a:t>
            </a:r>
          </a:p>
          <a:p>
            <a:pPr lvl="1"/>
            <a:r>
              <a:rPr lang="en-US" dirty="0"/>
              <a:t>Sensitive to blur</a:t>
            </a:r>
          </a:p>
          <a:p>
            <a:pPr lvl="1"/>
            <a:r>
              <a:rPr lang="en-US" dirty="0"/>
              <a:t>Performance deteriorates increasing the image resolution</a:t>
            </a:r>
            <a:endParaRPr lang="en-US" dirty="0"/>
          </a:p>
          <a:p>
            <a:pPr lvl="1"/>
            <a:r>
              <a:rPr lang="en-US" dirty="0"/>
              <a:t>Selection criteria favors regularly shaped regions</a:t>
            </a:r>
          </a:p>
          <a:p>
            <a:pPr lvl="1"/>
            <a:r>
              <a:rPr lang="en-US" dirty="0"/>
              <a:t>Overlapping redundant (too many) regions </a:t>
            </a:r>
            <a:r>
              <a:rPr lang="en-US" dirty="0">
                <a:sym typeface="Wingdings" panose="05000000000000000000" pitchFamily="2" charset="2"/>
              </a:rPr>
              <a:t> not scalable</a:t>
            </a:r>
            <a:endParaRPr lang="en-US" dirty="0"/>
          </a:p>
          <a:p>
            <a:pPr lvl="1"/>
            <a:r>
              <a:rPr lang="en-US" dirty="0"/>
              <a:t>Generic, but not suited for targeted application:</a:t>
            </a:r>
          </a:p>
          <a:p>
            <a:pPr marL="457200" lvl="1" indent="0">
              <a:buNone/>
            </a:pPr>
            <a:r>
              <a:rPr lang="en-US" dirty="0"/>
              <a:t> (large-scale) scientific imaging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perceptual saliency!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3058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93" y="61645"/>
            <a:ext cx="11073600" cy="1143000"/>
          </a:xfrm>
        </p:spPr>
        <p:txBody>
          <a:bodyPr/>
          <a:lstStyle/>
          <a:p>
            <a:r>
              <a:rPr lang="en-US" dirty="0"/>
              <a:t>Other salient region detectors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139" y="1104442"/>
            <a:ext cx="11602959" cy="3733800"/>
          </a:xfrm>
        </p:spPr>
        <p:txBody>
          <a:bodyPr/>
          <a:lstStyle/>
          <a:p>
            <a:r>
              <a:rPr lang="en-US" sz="2800" dirty="0"/>
              <a:t>SSS = stable salient shapes</a:t>
            </a:r>
          </a:p>
          <a:p>
            <a:pPr lvl="1">
              <a:buFont typeface="Arial" panose="020B0604020202020204" pitchFamily="34" charset="0"/>
              <a:buChar char="+"/>
            </a:pPr>
            <a:r>
              <a:rPr lang="nl-NL" sz="2400" dirty="0"/>
              <a:t>Uses </a:t>
            </a:r>
            <a:r>
              <a:rPr lang="en-US" sz="2400" dirty="0"/>
              <a:t>boundary-related features </a:t>
            </a:r>
            <a:r>
              <a:rPr lang="en-US" sz="2400" dirty="0">
                <a:sym typeface="Wingdings" panose="05000000000000000000" pitchFamily="2" charset="2"/>
              </a:rPr>
              <a:t> less sensitive to blur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+"/>
            </a:pPr>
            <a:r>
              <a:rPr lang="en-US" sz="2400" dirty="0"/>
              <a:t>Completeness- maximum preservation of the information contained in the image by its feature representation</a:t>
            </a:r>
          </a:p>
          <a:p>
            <a:pPr lvl="1"/>
            <a:r>
              <a:rPr lang="en-US" sz="2400" dirty="0"/>
              <a:t>Even more regions per image than</a:t>
            </a:r>
            <a:r>
              <a:rPr lang="nl-NL" sz="2400" dirty="0"/>
              <a:t> MSER</a:t>
            </a:r>
          </a:p>
          <a:p>
            <a:pPr lvl="1"/>
            <a:r>
              <a:rPr lang="en-US" sz="2400" dirty="0"/>
              <a:t>Software not available</a:t>
            </a:r>
          </a:p>
          <a:p>
            <a:r>
              <a:rPr lang="en-US" sz="2800" dirty="0"/>
              <a:t>PCBR = Principle Curvature-based Region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+"/>
            </a:pPr>
            <a:r>
              <a:rPr lang="en-US" sz="2400" dirty="0"/>
              <a:t>Similar (morphology) but on the principle curvature image</a:t>
            </a:r>
          </a:p>
          <a:p>
            <a:pPr lvl="1">
              <a:buFont typeface="Arial" panose="020B0604020202020204" pitchFamily="34" charset="0"/>
              <a:buChar char="+"/>
            </a:pPr>
            <a:r>
              <a:rPr lang="nl-NL" sz="2400" dirty="0"/>
              <a:t>Distinguish between </a:t>
            </a:r>
            <a:r>
              <a:rPr lang="en-US" sz="2400" dirty="0"/>
              <a:t>two related species of stone-fly larvae with very similar appearance</a:t>
            </a:r>
            <a:r>
              <a:rPr lang="en-US" sz="2400" b="0" dirty="0"/>
              <a:t>.</a:t>
            </a:r>
            <a:endParaRPr lang="en-US" sz="2800" dirty="0"/>
          </a:p>
          <a:p>
            <a:pPr lvl="1"/>
            <a:r>
              <a:rPr lang="en-US" sz="2400" dirty="0"/>
              <a:t>Average repeatability on a benchmark  is less than</a:t>
            </a:r>
            <a:r>
              <a:rPr lang="nl-NL" sz="2400" dirty="0"/>
              <a:t> MSER</a:t>
            </a:r>
          </a:p>
          <a:p>
            <a:pPr lvl="1"/>
            <a:r>
              <a:rPr lang="en-US" sz="2400" dirty="0"/>
              <a:t>Tailored to object recognition, not generic applications</a:t>
            </a:r>
            <a:endParaRPr lang="nl-NL" sz="2400" dirty="0"/>
          </a:p>
          <a:p>
            <a:pPr lvl="1"/>
            <a:endParaRPr lang="nl-NL" b="0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635844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124" y="3506846"/>
            <a:ext cx="3843373" cy="29902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70" y="3604566"/>
            <a:ext cx="4077798" cy="31726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3" y="993251"/>
            <a:ext cx="7819931" cy="5358383"/>
          </a:xfrm>
        </p:spPr>
        <p:txBody>
          <a:bodyPr/>
          <a:lstStyle/>
          <a:p>
            <a:r>
              <a:rPr lang="en-US" dirty="0"/>
              <a:t>Structured </a:t>
            </a:r>
            <a:r>
              <a:rPr lang="en-US" dirty="0">
                <a:sym typeface="Wingdings" panose="05000000000000000000" pitchFamily="2" charset="2"/>
              </a:rPr>
              <a:t> mathematical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scenes		       morphology</a:t>
            </a:r>
          </a:p>
          <a:p>
            <a:r>
              <a:rPr lang="en-US" dirty="0">
                <a:sym typeface="Wingdings" panose="05000000000000000000" pitchFamily="2" charset="2"/>
              </a:rPr>
              <a:t>Salient structures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Inner: </a:t>
            </a:r>
            <a:r>
              <a:rPr lang="en-US" dirty="0">
                <a:solidFill>
                  <a:srgbClr val="063EDC"/>
                </a:solidFill>
                <a:sym typeface="Wingdings" panose="05000000000000000000" pitchFamily="2" charset="2"/>
              </a:rPr>
              <a:t>holes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islands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Boundary: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indentations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protrusions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27080" y="1039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03265" y="6421342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from Wikipedia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537007" y="0"/>
            <a:ext cx="5481719" cy="3199535"/>
            <a:chOff x="6525990" y="0"/>
            <a:chExt cx="5481719" cy="31995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1412" y="0"/>
              <a:ext cx="2567832" cy="3199535"/>
            </a:xfrm>
            <a:prstGeom prst="rect">
              <a:avLst/>
            </a:prstGeom>
          </p:spPr>
        </p:pic>
        <p:sp>
          <p:nvSpPr>
            <p:cNvPr id="5" name="Diamond 4"/>
            <p:cNvSpPr/>
            <p:nvPr/>
          </p:nvSpPr>
          <p:spPr>
            <a:xfrm>
              <a:off x="7153618" y="1376630"/>
              <a:ext cx="198203" cy="331707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525990" y="1811829"/>
              <a:ext cx="13901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Structuring</a:t>
              </a:r>
              <a:r>
                <a:rPr lang="nl-NL" dirty="0"/>
                <a:t> </a:t>
              </a:r>
            </a:p>
            <a:p>
              <a:r>
                <a:rPr lang="nl-NL" dirty="0"/>
                <a:t>Element - </a:t>
              </a:r>
              <a:r>
                <a:rPr lang="nl-NL" i="1" dirty="0"/>
                <a:t>S</a:t>
              </a:r>
              <a:endParaRPr lang="en-US" i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11597" y="170171"/>
              <a:ext cx="2081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000" b="1" dirty="0">
                  <a:solidFill>
                    <a:srgbClr val="063EDC"/>
                  </a:solidFill>
                </a:rPr>
                <a:t>Binary </a:t>
              </a:r>
              <a:r>
                <a:rPr lang="en-US" sz="2000" b="1" dirty="0">
                  <a:solidFill>
                    <a:srgbClr val="063EDC"/>
                  </a:solidFill>
                </a:rPr>
                <a:t>Shape</a:t>
              </a:r>
              <a:r>
                <a:rPr lang="nl-NL" sz="2000" b="1" dirty="0">
                  <a:solidFill>
                    <a:srgbClr val="063EDC"/>
                  </a:solidFill>
                </a:rPr>
                <a:t> </a:t>
              </a:r>
              <a:r>
                <a:rPr lang="nl-NL" sz="2000" i="1" dirty="0"/>
                <a:t>B</a:t>
              </a:r>
              <a:endParaRPr lang="en-US" sz="2000" i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237300" y="546858"/>
              <a:ext cx="8996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0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Erosion</a:t>
              </a:r>
              <a:endPara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43921" y="1134338"/>
              <a:ext cx="1155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Dilation</a:t>
              </a:r>
              <a:endParaRPr lang="en-US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10317118" y="457421"/>
                  <a:ext cx="1690591" cy="6769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⊖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⋂"/>
                            <m:supHide m:val="on"/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7118" y="457421"/>
                  <a:ext cx="1690591" cy="6769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90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0304227" y="1070453"/>
                  <a:ext cx="1614993" cy="6769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⋃"/>
                            <m:supHide m:val="on"/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4227" y="1070453"/>
                  <a:ext cx="1614993" cy="6769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8830498" y="1952117"/>
            <a:ext cx="3240193" cy="923330"/>
            <a:chOff x="8965465" y="1847813"/>
            <a:chExt cx="3240193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8965465" y="1847813"/>
              <a:ext cx="10695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Opening</a:t>
              </a:r>
            </a:p>
            <a:p>
              <a:endParaRPr lang="nl-NL" dirty="0"/>
            </a:p>
            <a:p>
              <a:r>
                <a:rPr lang="nl-NL" dirty="0"/>
                <a:t>Closing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0069368" y="1934740"/>
                  <a:ext cx="21226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⊖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)⊕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9368" y="1934740"/>
                  <a:ext cx="2122632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49" r="-2586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0069368" y="2457094"/>
                  <a:ext cx="21362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nl-NL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nl-NL" i="1">
                          <a:latin typeface="Cambria Math" panose="02040503050406030204" pitchFamily="18" charset="0"/>
                        </a:rPr>
                        <m:t>⊖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9368" y="2457094"/>
                  <a:ext cx="2136290" cy="276999"/>
                </a:xfrm>
                <a:prstGeom prst="rect">
                  <a:avLst/>
                </a:prstGeom>
                <a:blipFill>
                  <a:blip r:embed="rId8"/>
                  <a:stretch>
                    <a:fillRect r="-2857" b="-26087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649418" y="2893358"/>
                <a:ext cx="457394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dirty="0"/>
                  <a:t>Hole filling</a:t>
                </a:r>
              </a:p>
              <a:p>
                <a:r>
                  <a:rPr lang="en-US" dirty="0"/>
                  <a:t>Top</a:t>
                </a:r>
                <a:r>
                  <a:rPr lang="nl-NL" dirty="0"/>
                  <a:t> hat: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(white);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(black)</a:t>
                </a:r>
              </a:p>
              <a:p>
                <a:r>
                  <a:rPr lang="en-US" dirty="0"/>
                  <a:t>Area</a:t>
                </a:r>
                <a:r>
                  <a:rPr lang="nl-NL" dirty="0"/>
                  <a:t> opening (for noise removal)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418" y="2893358"/>
                <a:ext cx="4573944" cy="923330"/>
              </a:xfrm>
              <a:prstGeom prst="rect">
                <a:avLst/>
              </a:prstGeom>
              <a:blipFill rotWithShape="0">
                <a:blip r:embed="rId9"/>
                <a:stretch>
                  <a:fillRect l="-1200" t="-3974" r="-400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34" y="3859023"/>
            <a:ext cx="2237419" cy="2237419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4279392" y="4242816"/>
            <a:ext cx="113198" cy="1188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13" y="-1"/>
            <a:ext cx="7274025" cy="923544"/>
          </a:xfrm>
        </p:spPr>
        <p:txBody>
          <a:bodyPr/>
          <a:lstStyle/>
          <a:p>
            <a:r>
              <a:rPr lang="en-US" dirty="0"/>
              <a:t>Proposed: Binary</a:t>
            </a:r>
            <a:r>
              <a:rPr lang="nl-NL" dirty="0"/>
              <a:t> saliency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168381" y="4431396"/>
            <a:ext cx="335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 dirty="0"/>
              <a:t>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890717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5" grpId="0"/>
    </p:bldLst>
  </p:timing>
</p:sld>
</file>

<file path=ppt/theme/theme1.xml><?xml version="1.0" encoding="utf-8"?>
<a:theme xmlns:a="http://schemas.openxmlformats.org/drawingml/2006/main" name="NLeSC Powerpoint Theme">
  <a:themeElements>
    <a:clrScheme name="eScience">
      <a:dk1>
        <a:sysClr val="windowText" lastClr="000000"/>
      </a:dk1>
      <a:lt1>
        <a:sysClr val="window" lastClr="FFFFFF"/>
      </a:lt1>
      <a:dk2>
        <a:srgbClr val="000100"/>
      </a:dk2>
      <a:lt2>
        <a:srgbClr val="0092D2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LeSC Powerpoint Theme" id="{57373601-F269-4E14-B746-DCCFD07F4D00}" vid="{73EC0D34-9D48-439B-8BEF-D0F81C561B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NLeSC Powerpoint Theme</Template>
  <TotalTime>1514</TotalTime>
  <Words>1019</Words>
  <Application>Microsoft Office PowerPoint</Application>
  <PresentationFormat>Widescreen</PresentationFormat>
  <Paragraphs>219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Arial Black</vt:lpstr>
      <vt:lpstr>Arial Bold</vt:lpstr>
      <vt:lpstr>Arial Narrow</vt:lpstr>
      <vt:lpstr>Cambria Math</vt:lpstr>
      <vt:lpstr>Wingdings</vt:lpstr>
      <vt:lpstr>NLeSC Powerpoint Theme</vt:lpstr>
      <vt:lpstr>A Salient Regions Detector  for Structured Scenes</vt:lpstr>
      <vt:lpstr>Computer Vision for Ecology</vt:lpstr>
      <vt:lpstr>Animal biometrics system</vt:lpstr>
      <vt:lpstr>Quantifying phenotypic appearance</vt:lpstr>
      <vt:lpstr>Computer Vision Problem </vt:lpstr>
      <vt:lpstr>MSER detector</vt:lpstr>
      <vt:lpstr>MSER – best region detector?</vt:lpstr>
      <vt:lpstr>Other salient region detectors</vt:lpstr>
      <vt:lpstr>Proposed: Binary saliency</vt:lpstr>
      <vt:lpstr>Morphology-based detectors</vt:lpstr>
      <vt:lpstr>Data-driven binarization</vt:lpstr>
      <vt:lpstr>Data-driven binarization</vt:lpstr>
      <vt:lpstr>Qualitative evaluation</vt:lpstr>
      <vt:lpstr>Qualitative evaluation</vt:lpstr>
      <vt:lpstr>Qualitative evaluation</vt:lpstr>
      <vt:lpstr>Qualitative evaluation</vt:lpstr>
      <vt:lpstr>Qualitative evaluation</vt:lpstr>
      <vt:lpstr>Qualitative evaluation</vt:lpstr>
      <vt:lpstr>Evaluation benchmarks</vt:lpstr>
      <vt:lpstr>Oxford dataset (structured scenes)</vt:lpstr>
      <vt:lpstr>New benchmark</vt:lpstr>
      <vt:lpstr>OxFrei dataset</vt:lpstr>
      <vt:lpstr>Performance evaluation</vt:lpstr>
      <vt:lpstr>Performance evaluation</vt:lpstr>
      <vt:lpstr>Performance evaluation</vt:lpstr>
      <vt:lpstr>Performance evaluation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of salient regions</dc:title>
  <dc:creator>Elena Ranguelova</dc:creator>
  <cp:lastModifiedBy>Elena Ranguelova</cp:lastModifiedBy>
  <cp:revision>192</cp:revision>
  <dcterms:created xsi:type="dcterms:W3CDTF">2016-04-04T12:42:39Z</dcterms:created>
  <dcterms:modified xsi:type="dcterms:W3CDTF">2016-11-27T22:19:58Z</dcterms:modified>
</cp:coreProperties>
</file>